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9" r:id="rId2"/>
  </p:sldIdLst>
  <p:sldSz cx="10691813" cy="15119350"/>
  <p:notesSz cx="6669088" cy="9775825"/>
  <p:defaultTextStyle>
    <a:defPPr>
      <a:defRPr lang="ru-RU"/>
    </a:defPPr>
    <a:lvl1pPr marL="0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1pPr>
    <a:lvl2pPr marL="711718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2pPr>
    <a:lvl3pPr marL="1423437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3pPr>
    <a:lvl4pPr marL="2135155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4pPr>
    <a:lvl5pPr marL="2846871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5pPr>
    <a:lvl6pPr marL="3558592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6pPr>
    <a:lvl7pPr marL="4270308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7pPr>
    <a:lvl8pPr marL="4982027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8pPr>
    <a:lvl9pPr marL="5693746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62" userDrawn="1">
          <p15:clr>
            <a:srgbClr val="A4A3A4"/>
          </p15:clr>
        </p15:guide>
        <p15:guide id="3" orient="horz" pos="1723" userDrawn="1">
          <p15:clr>
            <a:srgbClr val="A4A3A4"/>
          </p15:clr>
        </p15:guide>
        <p15:guide id="4" orient="horz" pos="3197" userDrawn="1">
          <p15:clr>
            <a:srgbClr val="A4A3A4"/>
          </p15:clr>
        </p15:guide>
        <p15:guide id="5" pos="18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9CD2"/>
    <a:srgbClr val="0670B7"/>
    <a:srgbClr val="9DB4E0"/>
    <a:srgbClr val="D6E8F4"/>
    <a:srgbClr val="0E77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>
      <p:cViewPr varScale="1">
        <p:scale>
          <a:sx n="53" d="100"/>
          <a:sy n="53" d="100"/>
        </p:scale>
        <p:origin x="2928" y="78"/>
      </p:cViewPr>
      <p:guideLst>
        <p:guide pos="362"/>
        <p:guide orient="horz" pos="1723"/>
        <p:guide orient="horz" pos="3197"/>
        <p:guide pos="18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899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46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581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1670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382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370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613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377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321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257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541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5C735-9465-446E-A291-AE85B1E28EDC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602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Скругленный прямоугольник 34"/>
          <p:cNvSpPr/>
          <p:nvPr/>
        </p:nvSpPr>
        <p:spPr>
          <a:xfrm>
            <a:off x="3151366" y="1810130"/>
            <a:ext cx="9989558" cy="3604204"/>
          </a:xfrm>
          <a:prstGeom prst="roundRect">
            <a:avLst>
              <a:gd name="adj" fmla="val 50000"/>
            </a:avLst>
          </a:prstGeom>
          <a:solidFill>
            <a:srgbClr val="0E77BB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sp>
        <p:nvSpPr>
          <p:cNvPr id="16" name="Прямоугольник 15"/>
          <p:cNvSpPr/>
          <p:nvPr/>
        </p:nvSpPr>
        <p:spPr>
          <a:xfrm>
            <a:off x="3" y="13085786"/>
            <a:ext cx="10684604" cy="2033564"/>
          </a:xfrm>
          <a:prstGeom prst="rect">
            <a:avLst/>
          </a:prstGeom>
          <a:solidFill>
            <a:srgbClr val="0E77BB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721693" y="2113955"/>
            <a:ext cx="9989558" cy="3604204"/>
          </a:xfrm>
          <a:prstGeom prst="roundRect">
            <a:avLst>
              <a:gd name="adj" fmla="val 50000"/>
            </a:avLst>
          </a:prstGeom>
          <a:solidFill>
            <a:srgbClr val="0E77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629" y="484484"/>
            <a:ext cx="1626901" cy="122017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436265" y="6821322"/>
            <a:ext cx="6639655" cy="5499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227"/>
              </a:spcBef>
            </a:pPr>
            <a:r>
              <a:rPr lang="ru-RU" sz="2004" dirty="0">
                <a:latin typeface="Arial Black" panose="020B0A04020102020204" pitchFamily="34" charset="0"/>
                <a:cs typeface="Arial" panose="020B0604020202020204" pitchFamily="34" charset="0"/>
              </a:rPr>
              <a:t>оценить условия оказания услуг:</a:t>
            </a:r>
          </a:p>
          <a:p>
            <a:pPr marL="381853" indent="-381853">
              <a:spcBef>
                <a:spcPts val="1114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Комфорт и чистота помещений</a:t>
            </a:r>
          </a:p>
          <a:p>
            <a:pPr marL="381853" indent="-381853">
              <a:spcBef>
                <a:spcPts val="1114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Доброжелательность и вежливость персонала</a:t>
            </a:r>
          </a:p>
          <a:p>
            <a:pPr marL="381853" indent="-381853">
              <a:spcBef>
                <a:spcPts val="1114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Легкость получения информации</a:t>
            </a:r>
            <a:b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о работе организации и ее точность</a:t>
            </a:r>
          </a:p>
          <a:p>
            <a:pPr marL="381853" indent="-381853">
              <a:spcBef>
                <a:spcPts val="1114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Удобство записи для получения</a:t>
            </a:r>
            <a:b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услуги и своевременность</a:t>
            </a:r>
            <a:b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ее оказания</a:t>
            </a:r>
          </a:p>
          <a:p>
            <a:pPr marL="381853" indent="-381853">
              <a:spcBef>
                <a:spcPts val="1114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Доступность для граждан</a:t>
            </a:r>
            <a:b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с инвалидностью</a:t>
            </a:r>
          </a:p>
          <a:p>
            <a:pPr>
              <a:spcBef>
                <a:spcPts val="2673"/>
              </a:spcBef>
            </a:pPr>
            <a:r>
              <a:rPr lang="ru-RU" sz="2004" dirty="0">
                <a:latin typeface="Arial Black" panose="020B0A04020102020204" pitchFamily="34" charset="0"/>
                <a:cs typeface="Arial" panose="020B0604020202020204" pitchFamily="34" charset="0"/>
              </a:rPr>
              <a:t>оставить свое обращение</a:t>
            </a:r>
          </a:p>
          <a:p>
            <a:pPr>
              <a:spcBef>
                <a:spcPts val="2673"/>
              </a:spcBef>
            </a:pPr>
            <a:r>
              <a:rPr lang="ru-RU" sz="2004" dirty="0">
                <a:latin typeface="Arial Black" panose="020B0A04020102020204" pitchFamily="34" charset="0"/>
                <a:cs typeface="Arial" panose="020B0604020202020204" pitchFamily="34" charset="0"/>
              </a:rPr>
              <a:t>о</a:t>
            </a:r>
            <a:r>
              <a:rPr lang="ru-RU" sz="2004" dirty="0" smtClean="0">
                <a:latin typeface="Arial Black" panose="020B0A04020102020204" pitchFamily="34" charset="0"/>
                <a:cs typeface="Arial" panose="020B0604020202020204" pitchFamily="34" charset="0"/>
              </a:rPr>
              <a:t>знакомиться </a:t>
            </a:r>
            <a:br>
              <a:rPr lang="ru-RU" sz="2004" dirty="0" smtClean="0"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ru-RU" sz="2004" dirty="0" smtClean="0">
                <a:latin typeface="Arial Black" panose="020B0A04020102020204" pitchFamily="34" charset="0"/>
                <a:cs typeface="Arial" panose="020B0604020202020204" pitchFamily="34" charset="0"/>
              </a:rPr>
              <a:t>с рейтингом организации</a:t>
            </a:r>
            <a:endParaRPr lang="ru-RU" sz="2004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65863" y="2473835"/>
            <a:ext cx="661874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9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ОЦЕНИТЕ</a:t>
            </a:r>
            <a:br>
              <a:rPr lang="ru-RU" sz="49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ru-RU" sz="49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НАШУ РАБОТУ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436265" y="13648142"/>
            <a:ext cx="8962649" cy="77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27" dirty="0">
                <a:solidFill>
                  <a:srgbClr val="0E77BB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Ваша оценка поможет нам стать лучше и убедиться, что все хорошо!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118537" y="4275321"/>
            <a:ext cx="6280377" cy="1120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2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Чтобы оценить условия предоставления услуг наведите камеру Вашего телефона</a:t>
            </a:r>
            <a:br>
              <a:rPr lang="ru-RU" sz="222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2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сканируйте QR-код</a:t>
            </a:r>
          </a:p>
        </p:txBody>
      </p:sp>
      <p:sp>
        <p:nvSpPr>
          <p:cNvPr id="6" name="Овал 5"/>
          <p:cNvSpPr/>
          <p:nvPr/>
        </p:nvSpPr>
        <p:spPr>
          <a:xfrm>
            <a:off x="-220453" y="1994917"/>
            <a:ext cx="3949249" cy="3949249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330200" sx="104000" sy="104000" algn="ctr" rotWithShape="0">
              <a:srgbClr val="0E77BB">
                <a:alpha val="2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sp>
        <p:nvSpPr>
          <p:cNvPr id="15" name="Овал 14"/>
          <p:cNvSpPr/>
          <p:nvPr/>
        </p:nvSpPr>
        <p:spPr>
          <a:xfrm>
            <a:off x="553363" y="11625292"/>
            <a:ext cx="674183" cy="67418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10" y="11835406"/>
            <a:ext cx="318802" cy="262010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68" y="13729868"/>
            <a:ext cx="658306" cy="589732"/>
          </a:xfrm>
          <a:prstGeom prst="rect">
            <a:avLst/>
          </a:prstGeom>
        </p:spPr>
      </p:pic>
      <p:sp>
        <p:nvSpPr>
          <p:cNvPr id="25" name="Прямоугольник 24"/>
          <p:cNvSpPr/>
          <p:nvPr/>
        </p:nvSpPr>
        <p:spPr>
          <a:xfrm>
            <a:off x="1436264" y="6204724"/>
            <a:ext cx="5610673" cy="5724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68"/>
              </a:spcBef>
            </a:pPr>
            <a:r>
              <a:rPr lang="ru-RU" sz="3120" dirty="0">
                <a:solidFill>
                  <a:srgbClr val="0E77BB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ВЫ МОЖЕТЕ:</a:t>
            </a:r>
          </a:p>
        </p:txBody>
      </p:sp>
      <p:sp>
        <p:nvSpPr>
          <p:cNvPr id="26" name="Овал 25"/>
          <p:cNvSpPr/>
          <p:nvPr/>
        </p:nvSpPr>
        <p:spPr>
          <a:xfrm>
            <a:off x="553363" y="6747031"/>
            <a:ext cx="674183" cy="67418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sp>
        <p:nvSpPr>
          <p:cNvPr id="27" name="Овал 26"/>
          <p:cNvSpPr/>
          <p:nvPr/>
        </p:nvSpPr>
        <p:spPr>
          <a:xfrm>
            <a:off x="553363" y="10804674"/>
            <a:ext cx="674183" cy="67418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5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009" y="6941581"/>
            <a:ext cx="294883" cy="264166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6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443" y="10997352"/>
            <a:ext cx="322015" cy="288824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/>
          <p:nvPr/>
        </p:nvCxnSpPr>
        <p:spPr>
          <a:xfrm>
            <a:off x="4046336" y="4178628"/>
            <a:ext cx="622412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Группа 16"/>
          <p:cNvGrpSpPr/>
          <p:nvPr/>
        </p:nvGrpSpPr>
        <p:grpSpPr>
          <a:xfrm>
            <a:off x="589569" y="2738105"/>
            <a:ext cx="2344132" cy="2337133"/>
            <a:chOff x="589568" y="2738105"/>
            <a:chExt cx="3057327" cy="3024188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589568" y="2738105"/>
              <a:ext cx="3057327" cy="302418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1032506" y="3883946"/>
              <a:ext cx="2286880" cy="83633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Bef>
                  <a:spcPts val="668"/>
                </a:spcBef>
              </a:pPr>
              <a:r>
                <a:rPr lang="ru-RU" sz="1800" dirty="0" smtClean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МЕСТО ДЛЯ </a:t>
              </a:r>
              <a:r>
                <a:rPr lang="en-US" sz="1800" dirty="0" smtClean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QR</a:t>
              </a:r>
              <a:r>
                <a:rPr lang="ru-RU" sz="1800" dirty="0" smtClean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-КОДА</a:t>
              </a:r>
              <a:endParaRPr lang="ru-RU" sz="18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4" name="Рисунок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3839" y="8864082"/>
            <a:ext cx="4875075" cy="4502882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1826" y="2191225"/>
            <a:ext cx="3514364" cy="351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10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323</TotalTime>
  <Words>46</Words>
  <Application>Microsoft Office PowerPoint</Application>
  <PresentationFormat>Произвольный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Wingdings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Нечаева Нина Васильевна</dc:creator>
  <cp:lastModifiedBy>Артём</cp:lastModifiedBy>
  <cp:revision>27</cp:revision>
  <cp:lastPrinted>2023-08-02T12:13:29Z</cp:lastPrinted>
  <dcterms:created xsi:type="dcterms:W3CDTF">2023-08-02T11:27:24Z</dcterms:created>
  <dcterms:modified xsi:type="dcterms:W3CDTF">2024-04-03T11:50:26Z</dcterms:modified>
</cp:coreProperties>
</file>